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87" r:id="rId2"/>
    <p:sldId id="288" r:id="rId3"/>
    <p:sldId id="298" r:id="rId4"/>
    <p:sldId id="300" r:id="rId5"/>
    <p:sldId id="304" r:id="rId6"/>
    <p:sldId id="305" r:id="rId7"/>
    <p:sldId id="306" r:id="rId8"/>
    <p:sldId id="307" r:id="rId9"/>
    <p:sldId id="308" r:id="rId10"/>
    <p:sldId id="299" r:id="rId11"/>
    <p:sldId id="309" r:id="rId12"/>
    <p:sldId id="301" r:id="rId13"/>
    <p:sldId id="302" r:id="rId14"/>
    <p:sldId id="303" r:id="rId15"/>
    <p:sldId id="310" r:id="rId16"/>
    <p:sldId id="290" r:id="rId17"/>
    <p:sldId id="293" r:id="rId18"/>
    <p:sldId id="297" r:id="rId19"/>
    <p:sldId id="274" r:id="rId20"/>
  </p:sldIdLst>
  <p:sldSz cx="9144000" cy="6858000" type="screen4x3"/>
  <p:notesSz cx="6669088" cy="9928225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b-NO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nb-NO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b-NO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26DBBF4-8DFE-43BE-B304-0269ABD4695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658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b-NO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nb-NO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b-NO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E172019-DA27-40E8-9271-237CE789623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740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450"/>
            <a:ext cx="9144000" cy="540543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9888" y="6297613"/>
            <a:ext cx="1993900" cy="179387"/>
          </a:xfrm>
        </p:spPr>
        <p:txBody>
          <a:bodyPr/>
          <a:lstStyle>
            <a:lvl1pPr>
              <a:defRPr/>
            </a:lvl1pPr>
          </a:lstStyle>
          <a:p>
            <a:fld id="{5079E4E5-F900-43B1-BD4F-A528B8DD2F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6719888" y="5867400"/>
            <a:ext cx="1993900" cy="1793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55675" y="1676400"/>
            <a:ext cx="7745413" cy="54610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719888" y="6081713"/>
            <a:ext cx="1993900" cy="17938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52500" y="2222500"/>
            <a:ext cx="7747000" cy="1028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128" name="Text Box 8"/>
          <p:cNvSpPr txBox="1">
            <a:spLocks noChangeAspect="1" noChangeArrowheads="1"/>
          </p:cNvSpPr>
          <p:nvPr/>
        </p:nvSpPr>
        <p:spPr bwMode="auto">
          <a:xfrm>
            <a:off x="960438" y="233363"/>
            <a:ext cx="18446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>
              <a:lnSpc>
                <a:spcPts val="1700"/>
              </a:lnSpc>
            </a:pPr>
            <a:r>
              <a:rPr lang="nb-NO" sz="1500">
                <a:latin typeface="Times New Roman" pitchFamily="1" charset="0"/>
              </a:rPr>
              <a:t>Oslo kommune</a:t>
            </a:r>
          </a:p>
          <a:p>
            <a:pPr marL="457200" indent="-457200">
              <a:lnSpc>
                <a:spcPts val="1700"/>
              </a:lnSpc>
            </a:pPr>
            <a:r>
              <a:rPr lang="nb-NO" sz="1500" b="1">
                <a:latin typeface="Times New Roman" pitchFamily="1" charset="0"/>
              </a:rPr>
              <a:t>Utdanningsetaten</a:t>
            </a:r>
          </a:p>
          <a:p>
            <a:pPr marL="457200" indent="-457200">
              <a:lnSpc>
                <a:spcPts val="2400"/>
              </a:lnSpc>
            </a:pPr>
            <a:endParaRPr lang="nb-NO" sz="1500" b="1">
              <a:latin typeface="Times New Roman" pitchFamily="1" charset="0"/>
            </a:endParaRPr>
          </a:p>
        </p:txBody>
      </p:sp>
      <p:pic>
        <p:nvPicPr>
          <p:cNvPr id="5129" name="Picture 9" descr="BYVPEN-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27000"/>
            <a:ext cx="725487" cy="898525"/>
          </a:xfrm>
          <a:prstGeom prst="rect">
            <a:avLst/>
          </a:prstGeom>
          <a:noFill/>
        </p:spPr>
      </p:pic>
      <p:sp>
        <p:nvSpPr>
          <p:cNvPr id="5130" name="Rectangle 10"/>
          <p:cNvSpPr>
            <a:spLocks noChangeAspect="1" noChangeArrowheads="1"/>
          </p:cNvSpPr>
          <p:nvPr/>
        </p:nvSpPr>
        <p:spPr bwMode="auto">
          <a:xfrm>
            <a:off x="0" y="1247775"/>
            <a:ext cx="9144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b-NO" sz="2400">
              <a:latin typeface="Times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962025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960438" y="823913"/>
            <a:ext cx="1425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500">
                <a:latin typeface="Times New Roman" pitchFamily="1" charset="0"/>
              </a:rPr>
              <a:t>Ellingsrud skole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AF068-2A16-4D80-8BF2-767401E11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78625" y="1619250"/>
            <a:ext cx="1936750" cy="42481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68375" y="1619250"/>
            <a:ext cx="5657850" cy="42481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510CE-A07E-40C7-B5B9-A0658002D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5DF27-2E50-4BA1-A30C-7E9188C75F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1B990-BA59-4A20-9259-1E9A293EF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68375" y="2197100"/>
            <a:ext cx="379730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18075" y="2197100"/>
            <a:ext cx="379730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3570A-988E-4441-86F6-86F96FFAF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6185C-D246-4F37-B1A1-DA8D31F24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0E0D4-706B-4A9E-B8EC-A5A39CBAC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5B6A7-932B-45A4-84D4-E71DCBE1F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5AB3F-739C-476F-BE44-BEEBA2554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E8E5C-49A6-4253-9753-B2AF8DCDD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962025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1475" y="6083300"/>
            <a:ext cx="1993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21475" y="5867400"/>
            <a:ext cx="1993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21475" y="6299200"/>
            <a:ext cx="1993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5479A46-EEE0-4942-929B-E7FB724656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1619250"/>
            <a:ext cx="7747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8375" y="2197100"/>
            <a:ext cx="7747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4950" y="5900738"/>
            <a:ext cx="519113" cy="563562"/>
          </a:xfrm>
          <a:prstGeom prst="rect">
            <a:avLst/>
          </a:prstGeom>
          <a:noFill/>
        </p:spPr>
      </p:pic>
      <p:sp>
        <p:nvSpPr>
          <p:cNvPr id="4105" name="Text Box 9"/>
          <p:cNvSpPr txBox="1">
            <a:spLocks noChangeAspect="1" noChangeArrowheads="1"/>
          </p:cNvSpPr>
          <p:nvPr/>
        </p:nvSpPr>
        <p:spPr bwMode="auto">
          <a:xfrm>
            <a:off x="960438" y="233363"/>
            <a:ext cx="18446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>
              <a:lnSpc>
                <a:spcPts val="1700"/>
              </a:lnSpc>
            </a:pPr>
            <a:r>
              <a:rPr lang="nb-NO" sz="1500">
                <a:latin typeface="Times New Roman" pitchFamily="1" charset="0"/>
              </a:rPr>
              <a:t>Oslo kommune</a:t>
            </a:r>
          </a:p>
          <a:p>
            <a:pPr marL="457200" indent="-457200">
              <a:lnSpc>
                <a:spcPts val="1700"/>
              </a:lnSpc>
            </a:pPr>
            <a:r>
              <a:rPr lang="nb-NO" sz="1500" b="1">
                <a:latin typeface="Times New Roman" pitchFamily="1" charset="0"/>
              </a:rPr>
              <a:t>Utdanningsetaten</a:t>
            </a:r>
          </a:p>
          <a:p>
            <a:pPr marL="457200" indent="-457200">
              <a:lnSpc>
                <a:spcPts val="2400"/>
              </a:lnSpc>
            </a:pPr>
            <a:endParaRPr lang="nb-NO" sz="1500" b="1">
              <a:latin typeface="Times New Roman" pitchFamily="1" charset="0"/>
            </a:endParaRPr>
          </a:p>
        </p:txBody>
      </p:sp>
      <p:pic>
        <p:nvPicPr>
          <p:cNvPr id="4106" name="Picture 10" descr="BYVPEN-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27000"/>
            <a:ext cx="725487" cy="898525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spect="1" noChangeArrowheads="1"/>
          </p:cNvSpPr>
          <p:nvPr/>
        </p:nvSpPr>
        <p:spPr bwMode="auto">
          <a:xfrm>
            <a:off x="0" y="1247775"/>
            <a:ext cx="9144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b-NO" sz="2400">
              <a:latin typeface="Times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960438" y="823913"/>
            <a:ext cx="1425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500">
                <a:latin typeface="Times New Roman" pitchFamily="1" charset="0"/>
              </a:rPr>
              <a:t>Ellingsrud skole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udir.no/kl06/DOR1-01/Kompetansemaal?arst=372029334&amp;kmsn=191732284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udir.no/kl06/FAH1-01/Kompetansemaal?arst=372029334&amp;kmsn=-24669068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udir.no/kl06/PRG1-01/Kompetansemaal?arst=372029334&amp;kmsn=-122026433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udir.no/kl06/FSP1-01/Kompetansemaal?arst=98844765&amp;kmsn=-73345680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udir.no/kl06/ENG3-01/Kompetansemaal?arst=98844765&amp;kmsn=-165477531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udir.no/kl06/MAT7-01/Kompetansemaal?arst=98844765&amp;kmsn=-67587061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Foreldremøte 7. trinn – mai </a:t>
            </a:r>
            <a:r>
              <a:rPr lang="nb-NO" sz="2800" dirty="0" smtClean="0"/>
              <a:t>2017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414199"/>
              </p:ext>
            </p:extLst>
          </p:nvPr>
        </p:nvGraphicFramePr>
        <p:xfrm>
          <a:off x="2339752" y="2276872"/>
          <a:ext cx="4802113" cy="3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Acrobat Document" r:id="rId3" imgW="8019860" imgH="5667280" progId="AcroExch.Document.11">
                  <p:embed/>
                </p:oleObj>
              </mc:Choice>
              <mc:Fallback>
                <p:oleObj name="Acrobat Document" r:id="rId3" imgW="8019860" imgH="56672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2276872"/>
                        <a:ext cx="4802113" cy="3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3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Valgfag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Valgfagstilbudet </a:t>
            </a:r>
            <a:r>
              <a:rPr lang="nb-NO" dirty="0"/>
              <a:t>består av til sammen 14 læreplaner. Skolene må tilby minst to valgfag. 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/>
              <a:t>Valgfagene skal bidra til at elevene, hver for seg og i fellesskap, styrker lysten til å lære og opplever mestring gjennom praktisk og variert arbeid. </a:t>
            </a:r>
          </a:p>
        </p:txBody>
      </p:sp>
    </p:spTree>
    <p:extLst>
      <p:ext uri="{BB962C8B-B14F-4D97-AF65-F5344CB8AC3E}">
        <p14:creationId xmlns:p14="http://schemas.microsoft.com/office/powerpoint/2010/main" val="29748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8375" y="1844824"/>
            <a:ext cx="7747000" cy="4022576"/>
          </a:xfrm>
        </p:spPr>
        <p:txBody>
          <a:bodyPr/>
          <a:lstStyle/>
          <a:p>
            <a:r>
              <a:rPr lang="nb-NO" dirty="0"/>
              <a:t>Valgfag gir karakter som er tellende for søking til videregående skole. 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Har du det </a:t>
            </a:r>
            <a:r>
              <a:rPr lang="nb-NO" dirty="0"/>
              <a:t>samme valgfaget over tre år er det den karakteren du får ved avslutningen av 10. klasse som </a:t>
            </a:r>
            <a:r>
              <a:rPr lang="nb-NO" dirty="0" smtClean="0"/>
              <a:t>blir standpunktkarakter.</a:t>
            </a:r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r>
              <a:rPr lang="nb-NO" dirty="0"/>
              <a:t>B</a:t>
            </a:r>
            <a:r>
              <a:rPr lang="nb-NO" dirty="0" smtClean="0"/>
              <a:t>ytter du valgfag etter ett år får du standpunktkarakter i faget.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Det </a:t>
            </a:r>
            <a:r>
              <a:rPr lang="nb-NO" dirty="0"/>
              <a:t>er samme regler for klageadgang på avsluttende karakter som ved alle standpunktkarakterer.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446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Design og redesign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T</a:t>
            </a:r>
            <a:r>
              <a:rPr lang="nb-NO" dirty="0" smtClean="0"/>
              <a:t>o hovedområder:</a:t>
            </a:r>
          </a:p>
          <a:p>
            <a:pPr marL="0" indent="0">
              <a:buNone/>
            </a:pPr>
            <a:r>
              <a:rPr lang="nb-NO" sz="1600" b="1" dirty="0" smtClean="0"/>
              <a:t>Designprosess</a:t>
            </a:r>
            <a:r>
              <a:rPr lang="nb-NO" sz="1600" dirty="0" smtClean="0"/>
              <a:t> og </a:t>
            </a:r>
            <a:r>
              <a:rPr lang="nb-NO" sz="1600" b="1" dirty="0"/>
              <a:t>p</a:t>
            </a:r>
            <a:r>
              <a:rPr lang="nb-NO" sz="1600" b="1" dirty="0" smtClean="0"/>
              <a:t>rodukt</a:t>
            </a:r>
            <a:r>
              <a:rPr lang="nb-NO" sz="1600" dirty="0" smtClean="0"/>
              <a:t>, se </a:t>
            </a:r>
            <a:r>
              <a:rPr lang="nb-NO" sz="1600" dirty="0" smtClean="0">
                <a:hlinkClick r:id="rId2"/>
              </a:rPr>
              <a:t>design og redesign</a:t>
            </a:r>
            <a:endParaRPr lang="nb-NO" sz="1600" dirty="0" smtClean="0"/>
          </a:p>
          <a:p>
            <a:pPr marL="457200" lvl="1" indent="0">
              <a:buNone/>
            </a:pPr>
            <a:endParaRPr lang="nb-NO" dirty="0" smtClean="0"/>
          </a:p>
          <a:p>
            <a:pPr marL="0" lvl="1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56992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Fysisk aktivitet og helse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Delt i de to hovedområdene:</a:t>
            </a:r>
          </a:p>
          <a:p>
            <a:pPr marL="0" indent="0">
              <a:buNone/>
            </a:pPr>
            <a:r>
              <a:rPr lang="nb-NO" sz="1600" b="1" dirty="0" smtClean="0"/>
              <a:t>Fysiske aktiviteter </a:t>
            </a:r>
            <a:r>
              <a:rPr lang="nb-NO" sz="1600" dirty="0" smtClean="0"/>
              <a:t>og </a:t>
            </a:r>
            <a:r>
              <a:rPr lang="nb-NO" sz="1600" b="1" dirty="0"/>
              <a:t>k</a:t>
            </a:r>
            <a:r>
              <a:rPr lang="nb-NO" sz="1600" b="1" dirty="0" smtClean="0"/>
              <a:t>osthold og helse</a:t>
            </a:r>
            <a:r>
              <a:rPr lang="nb-NO" sz="1600" dirty="0" smtClean="0"/>
              <a:t>, se </a:t>
            </a:r>
            <a:r>
              <a:rPr lang="nb-NO" sz="1600" dirty="0" smtClean="0">
                <a:hlinkClick r:id="rId2"/>
              </a:rPr>
              <a:t>Fysisk aktivitet og helse 8. trinn</a:t>
            </a:r>
            <a:endParaRPr lang="nb-NO" sz="1600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44604"/>
            <a:ext cx="4708783" cy="26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Programmering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nb-NO" dirty="0" smtClean="0"/>
              <a:t>Egen forsøkslærerplan med to hovedområder:</a:t>
            </a:r>
          </a:p>
          <a:p>
            <a:pPr marL="0" lvl="1" indent="0">
              <a:buNone/>
            </a:pPr>
            <a:r>
              <a:rPr lang="nb-NO" sz="1600" b="1" dirty="0" smtClean="0"/>
              <a:t>Modellering</a:t>
            </a:r>
            <a:r>
              <a:rPr lang="nb-NO" sz="1600" dirty="0" smtClean="0"/>
              <a:t> og</a:t>
            </a:r>
            <a:r>
              <a:rPr lang="nb-NO" sz="1600" b="1" dirty="0" smtClean="0"/>
              <a:t> koding</a:t>
            </a:r>
            <a:r>
              <a:rPr lang="nb-NO" sz="1600" dirty="0" smtClean="0"/>
              <a:t>, se </a:t>
            </a:r>
            <a:r>
              <a:rPr lang="nb-NO" sz="1600" dirty="0" smtClean="0">
                <a:hlinkClick r:id="rId2"/>
              </a:rPr>
              <a:t>programmering 8. trinn</a:t>
            </a:r>
            <a:endParaRPr lang="nb-NO" sz="1600" dirty="0" smtClean="0"/>
          </a:p>
          <a:p>
            <a:pPr marL="0" lvl="1" indent="0">
              <a:buNone/>
            </a:pPr>
            <a:endParaRPr lang="nb-NO" sz="1600" dirty="0"/>
          </a:p>
          <a:p>
            <a:pPr marL="0" lvl="1" indent="0">
              <a:buNone/>
            </a:pPr>
            <a:endParaRPr lang="nb-NO" sz="1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90528"/>
            <a:ext cx="422446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Elevene velger valgfag i august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</a:t>
            </a:r>
            <a:r>
              <a:rPr lang="nb-NO" dirty="0" smtClean="0"/>
              <a:t>levene </a:t>
            </a:r>
            <a:r>
              <a:rPr lang="nb-NO" dirty="0"/>
              <a:t>velger for ett år av gangen, uten mulighet for bytte underveis i </a:t>
            </a:r>
            <a:r>
              <a:rPr lang="nb-NO" dirty="0" smtClean="0"/>
              <a:t>skoleåret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Vi </a:t>
            </a:r>
            <a:r>
              <a:rPr lang="nb-NO" dirty="0"/>
              <a:t>etterstreber at alle får første- eller andreønsket sitt </a:t>
            </a:r>
            <a:r>
              <a:rPr lang="nb-NO" dirty="0" smtClean="0"/>
              <a:t>oppfylt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Ved </a:t>
            </a:r>
            <a:r>
              <a:rPr lang="nb-NO" dirty="0"/>
              <a:t>"overbooking" blir det loddtrekning</a:t>
            </a:r>
          </a:p>
        </p:txBody>
      </p:sp>
    </p:spTree>
    <p:extLst>
      <p:ext uri="{BB962C8B-B14F-4D97-AF65-F5344CB8AC3E}">
        <p14:creationId xmlns:p14="http://schemas.microsoft.com/office/powerpoint/2010/main" val="102768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Neste års 8. trinn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8. trinn: 3 klasser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</a:t>
            </a:r>
            <a:r>
              <a:rPr lang="nb-NO" dirty="0" smtClean="0"/>
              <a:t>ontaktlærere: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Said Hersi/Marina Nasi</a:t>
            </a:r>
          </a:p>
          <a:p>
            <a:pPr marL="0" indent="0">
              <a:buNone/>
            </a:pPr>
            <a:r>
              <a:rPr lang="nb-NO" dirty="0" smtClean="0"/>
              <a:t>Torstein R. Mæhlum</a:t>
            </a:r>
          </a:p>
          <a:p>
            <a:pPr marL="0" indent="0">
              <a:buNone/>
            </a:pPr>
            <a:r>
              <a:rPr lang="nb-NO" dirty="0" smtClean="0"/>
              <a:t>Trond Gjellum/Kjell Braathen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25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skole-hjemsamarbeid?	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Foresatte er en viktig </a:t>
            </a:r>
            <a:r>
              <a:rPr lang="nb-NO" dirty="0" smtClean="0"/>
              <a:t>ressurs for elevenes skolegang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Når du bryr deg, blir eleven mer motivert og trives bedre på skolen</a:t>
            </a:r>
          </a:p>
          <a:p>
            <a:endParaRPr lang="nb-NO" dirty="0" smtClean="0"/>
          </a:p>
          <a:p>
            <a:r>
              <a:rPr lang="nb-NO" dirty="0" smtClean="0"/>
              <a:t>Har du et godt forhold til skolen, påvirker det elevenes resultater</a:t>
            </a:r>
          </a:p>
          <a:p>
            <a:endParaRPr lang="nb-NO" dirty="0" smtClean="0"/>
          </a:p>
          <a:p>
            <a:r>
              <a:rPr lang="nb-NO" dirty="0" smtClean="0"/>
              <a:t>Foresatte kjenner sine barn best og denne kunnskapen er viktig for skolen</a:t>
            </a:r>
          </a:p>
        </p:txBody>
      </p:sp>
    </p:spTree>
    <p:extLst>
      <p:ext uri="{BB962C8B-B14F-4D97-AF65-F5344CB8AC3E}">
        <p14:creationId xmlns:p14="http://schemas.microsoft.com/office/powerpoint/2010/main" val="31961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Karakterer – fokus på </a:t>
            </a:r>
            <a:r>
              <a:rPr lang="nb-NO" dirty="0" err="1" smtClean="0"/>
              <a:t>fremovermeldinger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Forvent lite bruk av karakterer på 8. trinn på mindre vurderingssituasjoner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Terminprøver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Underveisvurdering</a:t>
            </a:r>
          </a:p>
          <a:p>
            <a:pPr lvl="1"/>
            <a:r>
              <a:rPr lang="nb-NO" dirty="0" smtClean="0"/>
              <a:t>Terminkarakterer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Sluttvurdering - standpunktkarakter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172075"/>
            <a:ext cx="3028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3EA4-CFE2-427A-BFD4-592D15BFB685}" type="datetime1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Dokumentnavn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DC9C-6EB2-4EE0-9051-428FFA533FF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2362"/>
            <a:ext cx="8748464" cy="561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0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er vi?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400" b="1" dirty="0" smtClean="0"/>
          </a:p>
          <a:p>
            <a:pPr marL="0" indent="0">
              <a:buNone/>
            </a:pPr>
            <a:r>
              <a:rPr lang="nb-NO" sz="1400" b="1" dirty="0" smtClean="0"/>
              <a:t>Rektor:</a:t>
            </a:r>
          </a:p>
          <a:p>
            <a:pPr marL="0" indent="0">
              <a:buNone/>
            </a:pPr>
            <a:r>
              <a:rPr lang="nb-NO" sz="1400" dirty="0" smtClean="0"/>
              <a:t>Nina Bordewich</a:t>
            </a:r>
          </a:p>
          <a:p>
            <a:pPr marL="0" indent="0">
              <a:buNone/>
            </a:pPr>
            <a:endParaRPr lang="nb-NO" sz="1400" b="1" dirty="0" smtClean="0"/>
          </a:p>
          <a:p>
            <a:pPr marL="0" indent="0">
              <a:buNone/>
            </a:pPr>
            <a:endParaRPr lang="nb-NO" sz="1400" b="1" dirty="0" smtClean="0"/>
          </a:p>
          <a:p>
            <a:pPr marL="0" indent="0">
              <a:buNone/>
            </a:pPr>
            <a:r>
              <a:rPr lang="nb-NO" sz="1400" b="1" dirty="0" smtClean="0"/>
              <a:t>Assisterende </a:t>
            </a:r>
            <a:r>
              <a:rPr lang="nb-NO" sz="1400" b="1" dirty="0"/>
              <a:t>rektor</a:t>
            </a:r>
            <a:r>
              <a:rPr lang="nb-NO" sz="1400" b="1" dirty="0" smtClean="0"/>
              <a:t>:   			</a:t>
            </a:r>
            <a:endParaRPr lang="nb-NO" sz="1100" dirty="0" smtClean="0"/>
          </a:p>
          <a:p>
            <a:pPr marL="0" indent="0">
              <a:buNone/>
            </a:pPr>
            <a:r>
              <a:rPr lang="nb-NO" sz="1400" dirty="0"/>
              <a:t>Ingjerd Tesaker</a:t>
            </a:r>
          </a:p>
          <a:p>
            <a:pPr marL="0" indent="0">
              <a:buNone/>
            </a:pPr>
            <a:endParaRPr lang="nb-NO" sz="1400" b="1" dirty="0"/>
          </a:p>
          <a:p>
            <a:pPr marL="0" indent="0">
              <a:buNone/>
            </a:pPr>
            <a:r>
              <a:rPr lang="nb-NO" sz="1400" b="1" dirty="0" smtClean="0"/>
              <a:t>Rådgiver</a:t>
            </a:r>
            <a:r>
              <a:rPr lang="nb-NO" sz="1400" b="1" dirty="0"/>
              <a:t>:</a:t>
            </a:r>
          </a:p>
          <a:p>
            <a:pPr marL="0" indent="0">
              <a:buNone/>
            </a:pPr>
            <a:r>
              <a:rPr lang="nb-NO" sz="1400" dirty="0"/>
              <a:t>Ellen Gyllensten </a:t>
            </a:r>
            <a:r>
              <a:rPr lang="nb-NO" sz="1400" dirty="0" smtClean="0"/>
              <a:t>Alvestad</a:t>
            </a:r>
          </a:p>
          <a:p>
            <a:pPr marL="0" indent="0">
              <a:buNone/>
            </a:pPr>
            <a:endParaRPr lang="nb-NO" sz="1400" b="1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83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Tilvalgsfag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Valgfag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Skole-</a:t>
            </a:r>
            <a:r>
              <a:rPr lang="nb-NO" dirty="0"/>
              <a:t>/</a:t>
            </a:r>
            <a:r>
              <a:rPr lang="nb-NO" dirty="0" smtClean="0"/>
              <a:t>hjemsamarbeid</a:t>
            </a:r>
          </a:p>
          <a:p>
            <a:endParaRPr lang="nb-NO" dirty="0"/>
          </a:p>
          <a:p>
            <a:r>
              <a:rPr lang="nb-NO" dirty="0" smtClean="0"/>
              <a:t>Vurdering</a:t>
            </a:r>
          </a:p>
        </p:txBody>
      </p:sp>
    </p:spTree>
    <p:extLst>
      <p:ext uri="{BB962C8B-B14F-4D97-AF65-F5344CB8AC3E}">
        <p14:creationId xmlns:p14="http://schemas.microsoft.com/office/powerpoint/2010/main" val="4175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Tilvalgsfag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Tysk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Fransk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Fordypning i engelsk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Fordypning i matematikk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88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Tysk og fransk,  </a:t>
            </a:r>
            <a:r>
              <a:rPr lang="nb-NO" dirty="0" smtClean="0">
                <a:hlinkClick r:id="rId2"/>
              </a:rPr>
              <a:t>læreplan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Delt i 3 hovedområder: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600" b="1" dirty="0" smtClean="0"/>
              <a:t>Språklæring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600" b="1" dirty="0" smtClean="0"/>
              <a:t>Kommunikasjon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600" b="1" dirty="0" smtClean="0"/>
              <a:t>Språk, kultur og samfunn</a:t>
            </a:r>
          </a:p>
          <a:p>
            <a:pPr marL="0" indent="0">
              <a:buNone/>
            </a:pPr>
            <a:endParaRPr lang="nb-NO" sz="1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96897"/>
            <a:ext cx="411048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Fordypning i engelsk, </a:t>
            </a:r>
            <a:r>
              <a:rPr lang="nb-NO" dirty="0" smtClean="0">
                <a:hlinkClick r:id="rId2"/>
              </a:rPr>
              <a:t>læreplanen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Delt i hovedområdene: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600" b="1" dirty="0"/>
              <a:t>Utforsking av språk og tekst</a:t>
            </a:r>
          </a:p>
          <a:p>
            <a:pPr marL="0" indent="0">
              <a:buNone/>
            </a:pPr>
            <a:endParaRPr lang="nb-NO" sz="1600" b="1" dirty="0"/>
          </a:p>
          <a:p>
            <a:pPr marL="0" indent="0">
              <a:buNone/>
            </a:pPr>
            <a:r>
              <a:rPr lang="nb-NO" sz="1600" b="1" dirty="0" smtClean="0"/>
              <a:t>Tekst og mening</a:t>
            </a:r>
          </a:p>
          <a:p>
            <a:pPr marL="0" indent="0">
              <a:buNone/>
            </a:pPr>
            <a:endParaRPr lang="nb-NO" sz="1400" dirty="0" smtClean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4984"/>
            <a:ext cx="2535932" cy="2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Fordypning i matematikk, fra </a:t>
            </a:r>
            <a:r>
              <a:rPr lang="nb-NO" dirty="0" smtClean="0">
                <a:hlinkClick r:id="rId2"/>
              </a:rPr>
              <a:t>læreplan forsøk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Delt i hovedområdene: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600" b="1" dirty="0" smtClean="0"/>
              <a:t>Tall og algebra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600" b="1" dirty="0" smtClean="0"/>
              <a:t>Geometri og måling</a:t>
            </a:r>
          </a:p>
          <a:p>
            <a:pPr marL="0" indent="0">
              <a:buNone/>
            </a:pPr>
            <a:endParaRPr lang="nb-NO" sz="1600" b="1" dirty="0"/>
          </a:p>
          <a:p>
            <a:pPr marL="0" indent="0">
              <a:buNone/>
            </a:pPr>
            <a:endParaRPr lang="nb-NO" sz="1600" b="1" dirty="0" smtClean="0"/>
          </a:p>
          <a:p>
            <a:pPr marL="0" indent="0">
              <a:buNone/>
            </a:pPr>
            <a:endParaRPr lang="nb-NO" sz="1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62" y="3284984"/>
            <a:ext cx="4202234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Valg av tilvalgsfag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Skjema deles ut i kveld og på barneskolene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Svarlapp returneres til kontaktlærer på barneskolen senest onsdag 24. mai.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Valget gjøres for ALLE 3 årene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Konsekvenser ved ulike valg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597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Konsekvenser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Ikke noen bytter etter høstferien. Skal skje i form av søknad fra foresatte og elev.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Henholdsvis 2 eller 3 år med språkfag på vgs.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Kan medføre redusert valgfrihet i programfag på vg3.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342666"/>
      </p:ext>
    </p:extLst>
  </p:cSld>
  <p:clrMapOvr>
    <a:masterClrMapping/>
  </p:clrMapOvr>
</p:sld>
</file>

<file path=ppt/theme/theme1.xml><?xml version="1.0" encoding="utf-8"?>
<a:theme xmlns:a="http://schemas.openxmlformats.org/drawingml/2006/main" name="Ude_skoler">
  <a:themeElements>
    <a:clrScheme name="Ude_skol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de_skol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de_skol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Ude_skoler</Template>
  <TotalTime>1642</TotalTime>
  <Words>424</Words>
  <Application>Microsoft Office PowerPoint</Application>
  <PresentationFormat>Skjermfremvisning (4:3)</PresentationFormat>
  <Paragraphs>126</Paragraphs>
  <Slides>19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5" baseType="lpstr">
      <vt:lpstr>Arial</vt:lpstr>
      <vt:lpstr>Times</vt:lpstr>
      <vt:lpstr>Times New Roman</vt:lpstr>
      <vt:lpstr>Verdana</vt:lpstr>
      <vt:lpstr>Ude_skoler</vt:lpstr>
      <vt:lpstr>Acrobat Document</vt:lpstr>
      <vt:lpstr>Foreldremøte 7. trinn – mai 2017</vt:lpstr>
      <vt:lpstr>Hvem er vi?</vt:lpstr>
      <vt:lpstr>Agenda</vt:lpstr>
      <vt:lpstr>Tilvalgsfag</vt:lpstr>
      <vt:lpstr>Tysk og fransk,  læreplan</vt:lpstr>
      <vt:lpstr>Fordypning i engelsk, læreplanen</vt:lpstr>
      <vt:lpstr>Fordypning i matematikk, fra læreplan forsøk</vt:lpstr>
      <vt:lpstr>Valg av tilvalgsfag</vt:lpstr>
      <vt:lpstr>Konsekvenser</vt:lpstr>
      <vt:lpstr>Valgfag</vt:lpstr>
      <vt:lpstr>PowerPoint-presentasjon</vt:lpstr>
      <vt:lpstr>Design og redesign </vt:lpstr>
      <vt:lpstr>Fysisk aktivitet og helse </vt:lpstr>
      <vt:lpstr>Programmering </vt:lpstr>
      <vt:lpstr>Elevene velger valgfag i august</vt:lpstr>
      <vt:lpstr>Neste års 8. trinn</vt:lpstr>
      <vt:lpstr>Hvorfor skole-hjemsamarbeid?  </vt:lpstr>
      <vt:lpstr>Karakterer – fokus på fremovermeldinger</vt:lpstr>
      <vt:lpstr>PowerPoint-presentasjon</vt:lpstr>
    </vt:vector>
  </TitlesOfParts>
  <Company>Utdanningsetaten i Oslo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nbordew</dc:creator>
  <cp:lastModifiedBy>Ingjerd Tesaker</cp:lastModifiedBy>
  <cp:revision>118</cp:revision>
  <dcterms:created xsi:type="dcterms:W3CDTF">2009-11-16T13:15:40Z</dcterms:created>
  <dcterms:modified xsi:type="dcterms:W3CDTF">2017-05-10T14:13:41Z</dcterms:modified>
</cp:coreProperties>
</file>